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6"/>
  </p:notesMasterIdLst>
  <p:handoutMasterIdLst>
    <p:handoutMasterId r:id="rId37"/>
  </p:handoutMasterIdLst>
  <p:sldIdLst>
    <p:sldId id="256" r:id="rId5"/>
    <p:sldId id="326" r:id="rId6"/>
    <p:sldId id="327" r:id="rId7"/>
    <p:sldId id="308" r:id="rId8"/>
    <p:sldId id="281" r:id="rId9"/>
    <p:sldId id="259" r:id="rId10"/>
    <p:sldId id="309" r:id="rId11"/>
    <p:sldId id="310" r:id="rId12"/>
    <p:sldId id="304" r:id="rId13"/>
    <p:sldId id="306" r:id="rId14"/>
    <p:sldId id="307" r:id="rId15"/>
    <p:sldId id="311" r:id="rId16"/>
    <p:sldId id="313" r:id="rId17"/>
    <p:sldId id="312" r:id="rId18"/>
    <p:sldId id="314" r:id="rId19"/>
    <p:sldId id="315" r:id="rId20"/>
    <p:sldId id="316" r:id="rId21"/>
    <p:sldId id="319" r:id="rId22"/>
    <p:sldId id="317" r:id="rId23"/>
    <p:sldId id="318" r:id="rId24"/>
    <p:sldId id="320" r:id="rId25"/>
    <p:sldId id="323" r:id="rId26"/>
    <p:sldId id="324" r:id="rId27"/>
    <p:sldId id="325" r:id="rId28"/>
    <p:sldId id="328" r:id="rId29"/>
    <p:sldId id="330" r:id="rId30"/>
    <p:sldId id="331" r:id="rId31"/>
    <p:sldId id="332" r:id="rId32"/>
    <p:sldId id="333" r:id="rId33"/>
    <p:sldId id="334" r:id="rId34"/>
    <p:sldId id="335" r:id="rId3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52" autoAdjust="0"/>
    <p:restoredTop sz="96327" autoAdjust="0"/>
  </p:normalViewPr>
  <p:slideViewPr>
    <p:cSldViewPr snapToGrid="0">
      <p:cViewPr varScale="1">
        <p:scale>
          <a:sx n="101" d="100"/>
          <a:sy n="101" d="100"/>
        </p:scale>
        <p:origin x="144" y="3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viewProps" Target="viewProps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handoutMaster" Target="handoutMasters/handoutMaster1.xml"/><Relationship Id="rId40" Type="http://schemas.openxmlformats.org/officeDocument/2006/relationships/theme" Target="theme/theme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3/9/2023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i-c.org/release/doc/tei-p5-doc/en/html/TD.html#TD-datatypes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i-c.org/release/doc/tei-p5-doc/en/html/REF-ELEMENT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i-c.org/release/doc/tei-p5-doc/en/html/ref-lang.html" TargetMode="External"/><Relationship Id="rId2" Type="http://schemas.openxmlformats.org/officeDocument/2006/relationships/hyperlink" Target="https://tei-c.org/release/doc/tei-p5-doc/en/html/ref-p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Stand-off, </a:t>
            </a:r>
            <a:br>
              <a:rPr lang="en-US" dirty="0"/>
            </a:br>
            <a:r>
              <a:rPr lang="en-US" dirty="0"/>
              <a:t>ODD, </a:t>
            </a:r>
            <a:br>
              <a:rPr lang="en-US" dirty="0"/>
            </a:br>
            <a:r>
              <a:rPr lang="en-US" dirty="0"/>
              <a:t>and HTML/CSS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10 March 2023</a:t>
            </a:r>
          </a:p>
        </p:txBody>
      </p:sp>
      <p:pic>
        <p:nvPicPr>
          <p:cNvPr id="11" name="Picture Placeholder 10" descr="Multicolored fiber cable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271E00-2153-DC8F-C148-1AC24A8E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E129-28DE-B55B-65D3-EB4EAEBBD3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Oxygen, open a new “ODD Customization [TEI]” file. </a:t>
            </a:r>
          </a:p>
          <a:p>
            <a:r>
              <a:rPr lang="en-US" dirty="0"/>
              <a:t>Fill out the TEI header.</a:t>
            </a:r>
          </a:p>
          <a:p>
            <a:r>
              <a:rPr lang="en-US" dirty="0"/>
              <a:t>	This should indicate the project that the ODD is designed for, but is 	generally briefer than the TEI header for an encoded text.</a:t>
            </a:r>
          </a:p>
          <a:p>
            <a:r>
              <a:rPr lang="en-US" dirty="0"/>
              <a:t>Name your schema. This should be the first line of the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1FAD-C3B3-B717-47E1-6426133A4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the Default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111337-72E0-F3F0-B9D7-6D8663B4CD9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&lt;text&gt;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&lt;/text&gt;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690450-2611-76BD-746E-0B93C3F7F35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schemaSpec</a:t>
            </a:r>
            <a:r>
              <a:rPr lang="en-US" dirty="0"/>
              <a:t>&gt; includes the name (“ident”) of the ODD and the entry point to the schema (“start”). </a:t>
            </a:r>
          </a:p>
          <a:p>
            <a:pPr lvl="1"/>
            <a:r>
              <a:rPr lang="en-US" dirty="0"/>
              <a:t>It can also include namespace information, language specifications, and default exceptions. Any attributes here apply to the entire ODD. </a:t>
            </a:r>
          </a:p>
          <a:p>
            <a:pPr lvl="1"/>
            <a:r>
              <a:rPr lang="en-US" dirty="0"/>
              <a:t>The entire ODD should be contained inside the &lt;</a:t>
            </a:r>
            <a:r>
              <a:rPr lang="en-US" dirty="0" err="1"/>
              <a:t>schemaSpec</a:t>
            </a:r>
            <a:r>
              <a:rPr lang="en-US" dirty="0"/>
              <a:t>&gt; element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0FDA8-91F1-B245-5185-5EFDDCAA3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D6DE-0781-B5A0-E135-EC1D7448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Ref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A4C1-90A3-0A39-462C-CFBE8A3556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1604583"/>
            <a:ext cx="5094288" cy="526767"/>
          </a:xfrm>
        </p:spPr>
        <p:txBody>
          <a:bodyPr/>
          <a:lstStyle/>
          <a:p>
            <a:r>
              <a:rPr lang="en-US" dirty="0"/>
              <a:t>Default/Required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A68CD-64D1-3DDF-76E3-0CB4D0740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41451"/>
            <a:ext cx="5094673" cy="4072269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6D913-7B9F-10F7-56CC-69C1C39E25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21" y="1604583"/>
            <a:ext cx="5094288" cy="526767"/>
          </a:xfrm>
        </p:spPr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E921B-5482-036C-FFB2-93EDBE498CA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041451"/>
            <a:ext cx="5094673" cy="4072269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"analysis"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"certainty"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"corpus"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"dictionaries"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"figures"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gaiji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"iso-fs"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"linking"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msdescription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"nets"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"spoken"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tagdocs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textcrit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transcr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"verse"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22ECB-0D28-9DFB-1412-FB8FEFF4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A8557-E568-1DD3-0605-EFFCB03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07A0-410D-3F89-FA44-13187C67AC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9657981" cy="3582347"/>
          </a:xfrm>
        </p:spPr>
        <p:txBody>
          <a:bodyPr/>
          <a:lstStyle/>
          <a:p>
            <a:r>
              <a:rPr lang="en-US" dirty="0"/>
              <a:t>Transform the ODD into Relax NG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“transformation scenarios”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Choose “TEI ODD to RELAX NG XML” 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Run the transformation scenario </a:t>
            </a:r>
          </a:p>
          <a:p>
            <a:pPr marL="800100" lvl="1" indent="-3429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By default, this will save to the same folder as your .odd file, in a new folder called “out” </a:t>
            </a:r>
          </a:p>
          <a:p>
            <a:r>
              <a:rPr lang="en-US" dirty="0"/>
              <a:t>Associate the .</a:t>
            </a:r>
            <a:r>
              <a:rPr lang="en-US" dirty="0" err="1"/>
              <a:t>rng</a:t>
            </a:r>
            <a:r>
              <a:rPr lang="en-US" dirty="0"/>
              <a:t> file with your .xml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Oxygen menu, click “Document” then “Schema” then “Associate Schema”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your .</a:t>
            </a:r>
            <a:r>
              <a:rPr lang="en-US" dirty="0" err="1"/>
              <a:t>rng</a:t>
            </a:r>
            <a:r>
              <a:rPr lang="en-US" dirty="0"/>
              <a:t> file and apply it.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E23F3-B0F2-27E4-A2FA-E3EA936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37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D02BBD3-A802-06DB-117C-FB875177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Modules to the Weird Corpus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2D1400-2A3C-FD86-D12F-F80A0EF7D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corpus uses some modules that aren’t in the default set, so we’ll need to add them ourselves.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C3D2864-F01C-3025-D147-E403EAE9CB8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75BD5-6313-F48A-9881-E157F3D2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8191-8773-DB0C-58D6-E8195670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and Excluding Elements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93A6F-8EDF-130E-8343-7DA906D8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5094673" cy="4104898"/>
          </a:xfrm>
        </p:spPr>
        <p:txBody>
          <a:bodyPr/>
          <a:lstStyle/>
          <a:p>
            <a:r>
              <a:rPr lang="en-US" dirty="0"/>
              <a:t>For the Weird Corpus, I know there are only certain values for some of these modules that I want to work with. </a:t>
            </a:r>
          </a:p>
          <a:p>
            <a:r>
              <a:rPr lang="en-US" dirty="0"/>
              <a:t>Specifically</a:t>
            </a:r>
          </a:p>
          <a:p>
            <a:pPr lvl="1"/>
            <a:r>
              <a:rPr lang="en-US" dirty="0"/>
              <a:t>I don’t want</a:t>
            </a:r>
          </a:p>
          <a:p>
            <a:pPr lvl="2"/>
            <a:r>
              <a:rPr lang="en-US" dirty="0"/>
              <a:t>”</a:t>
            </a:r>
            <a:r>
              <a:rPr lang="en-US" dirty="0" err="1"/>
              <a:t>textstructure</a:t>
            </a:r>
            <a:r>
              <a:rPr lang="en-US" dirty="0"/>
              <a:t>”: div1, div2, div3, div4, div5, div6, div7</a:t>
            </a:r>
          </a:p>
          <a:p>
            <a:pPr lvl="2"/>
            <a:r>
              <a:rPr lang="en-US" dirty="0"/>
              <a:t>”core”: analytic, </a:t>
            </a:r>
            <a:r>
              <a:rPr lang="en-US" dirty="0" err="1"/>
              <a:t>binaryObject</a:t>
            </a:r>
            <a:r>
              <a:rPr lang="en-US" dirty="0"/>
              <a:t>, del, email, </a:t>
            </a:r>
            <a:r>
              <a:rPr lang="en-US" dirty="0" err="1"/>
              <a:t>measureGrp</a:t>
            </a:r>
            <a:r>
              <a:rPr lang="en-US" dirty="0"/>
              <a:t>, media, meeting, </a:t>
            </a:r>
            <a:r>
              <a:rPr lang="en-US" dirty="0" err="1"/>
              <a:t>postBox</a:t>
            </a:r>
            <a:r>
              <a:rPr lang="en-US" dirty="0"/>
              <a:t>, </a:t>
            </a:r>
            <a:r>
              <a:rPr lang="en-US" dirty="0" err="1"/>
              <a:t>postCode</a:t>
            </a:r>
            <a:endParaRPr lang="en-US" dirty="0"/>
          </a:p>
          <a:p>
            <a:pPr lvl="1"/>
            <a:r>
              <a:rPr lang="en-US" dirty="0"/>
              <a:t>I do want </a:t>
            </a:r>
          </a:p>
          <a:p>
            <a:pPr lvl="2"/>
            <a:r>
              <a:rPr lang="en-US" dirty="0"/>
              <a:t>”drama”: epilogue, prologue, role,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E4B0-3572-ABA6-7BFE-45AA412B2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719830"/>
            <a:ext cx="5094673" cy="410489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latin typeface="Helvetica" pitchFamily="2" charset="0"/>
              </a:rPr>
              <a:t>     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"analytic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binaryObject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del email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measureGrp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media meeting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postBox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postCode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"div1 div2 div3 div4 div5 div6 div7"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&lt;!--add further limitations later, after </a:t>
            </a:r>
            <a:r>
              <a:rPr lang="en-US" dirty="0" err="1">
                <a:solidFill>
                  <a:srgbClr val="66DF66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 is settled--&gt;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"epilogue prologue role set"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7DA02-6E58-8926-838B-3F92196CB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101C9-AF68-4136-C775-C9B379F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and Modifying Elements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A9F391-E059-DA72-5176-585BE8F80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90D39-FC61-B6F3-9F8B-C714C593C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possible to make changes to the elements allowed by individual modules of the TEI (whether adding, deleting, or modifying) </a:t>
            </a:r>
          </a:p>
          <a:p>
            <a:r>
              <a:rPr lang="en-US" dirty="0"/>
              <a:t>This is done through the &lt;</a:t>
            </a:r>
            <a:r>
              <a:rPr lang="en-US" dirty="0" err="1"/>
              <a:t>elementSpec</a:t>
            </a:r>
            <a:r>
              <a:rPr lang="en-US" dirty="0"/>
              <a:t>&gt; element. </a:t>
            </a:r>
          </a:p>
          <a:p>
            <a:r>
              <a:rPr lang="en-US" dirty="0"/>
              <a:t>Note: Adding or Replacing elements will mean that your xml is no longer TEI compliant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12FC8D-9FC1-B71C-03C1-FD551BBA97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BE0033-F44E-6BDD-8142-800732FA717C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CAE6B2-F27B-7504-D9F9-645B0B9104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4EFF1F-C9CB-90AD-BB7D-32020D81CD7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4"/>
            <a:ext cx="3589627" cy="3396017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00"/>
              </a:spcBef>
            </a:pPr>
            <a:r>
              <a:rPr lang="en-US" dirty="0"/>
              <a:t>@module: the name of the module that contains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@ident: the name of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@mode: how you are modifying the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Add</a:t>
            </a:r>
            <a:r>
              <a:rPr lang="en-US" dirty="0"/>
              <a:t>: define a new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Delete</a:t>
            </a:r>
            <a:r>
              <a:rPr lang="en-US" dirty="0"/>
              <a:t>: remove an element</a:t>
            </a:r>
          </a:p>
          <a:p>
            <a:pPr lvl="1">
              <a:spcBef>
                <a:spcPts val="200"/>
              </a:spcBef>
            </a:pPr>
            <a:r>
              <a:rPr lang="en-US" b="1" dirty="0">
                <a:highlight>
                  <a:srgbClr val="00FFFF"/>
                </a:highlight>
              </a:rPr>
              <a:t>Change</a:t>
            </a:r>
            <a:r>
              <a:rPr lang="en-US" dirty="0">
                <a:highlight>
                  <a:srgbClr val="00FFFF"/>
                </a:highlight>
              </a:rPr>
              <a:t>: modify how an element functions. 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Replace</a:t>
            </a:r>
            <a:r>
              <a:rPr lang="en-US" dirty="0"/>
              <a:t>: replacing the TEI specifications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A6AB2-0049-8B0D-651F-9BE0A108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BACA-0983-03B6-8EB0-80F5CE7C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Element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3EC96-D465-75A0-D034-9BAEC0EB48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&lt;content&gt;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B2403-CB9B-569F-6F1B-A59C2F24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&lt;content&gt; element can be used to specify what elements can appear as child elements of a named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D647D-1DDC-4A9F-9A5D-7C8EE6D7D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D6CB-299F-ED9D-16DA-396347660E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90260" y="2552345"/>
            <a:ext cx="3811479" cy="327281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626D34-70F9-D0C7-39C8-828D80A08A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4219A3-9106-C921-43C4-990750B803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&lt;content&gt; contains all of the modifications being made to child elements of the identified element.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23A63D-C939-8506-1A44-3D4C8FA0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3B4B-CB17-ADF4-7CA1-0BBC3447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569CD-26D7-E9A9-1B59-4B5D6261DE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C6774-9A71-E0C7-E7E6-8AEF631A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Specifies which elements can be a child of the element listed in the ancestor &lt;</a:t>
            </a:r>
            <a:r>
              <a:rPr lang="en-US" dirty="0" err="1"/>
              <a:t>elementSpec</a:t>
            </a:r>
            <a:r>
              <a:rPr lang="en-US" dirty="0"/>
              <a:t>&gt; element.</a:t>
            </a:r>
          </a:p>
          <a:p>
            <a:r>
              <a:rPr lang="en-US" dirty="0"/>
              <a:t>Each allowed child element will have its own &lt;</a:t>
            </a:r>
            <a:r>
              <a:rPr lang="en-US" dirty="0" err="1"/>
              <a:t>elementRef</a:t>
            </a:r>
            <a:r>
              <a:rPr lang="en-US" dirty="0"/>
              <a:t>&gt; element, with the name of the child element as a “key” attribute.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78F3D-1831-378C-C52B-F5126C894A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CBD3D-19DA-097D-1EA3-A5C7BEF38E3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451A2BE-39D1-6160-16A2-A0B464D2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1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4714-2EB2-42E2-3D01-8638F932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7B7DE-099F-3547-9E04-48867A2791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&lt;sequence&gt;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F6F31-EFEA-8FF8-99B5-8152322E9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&lt;content&gt; element can (and by default </a:t>
            </a:r>
            <a:r>
              <a:rPr lang="en-US" i="1" dirty="0"/>
              <a:t>does</a:t>
            </a:r>
            <a:r>
              <a:rPr lang="en-US" dirty="0"/>
              <a:t>) require child elements to appear in a specific order. </a:t>
            </a:r>
          </a:p>
          <a:p>
            <a:r>
              <a:rPr lang="en-US" dirty="0"/>
              <a:t>To change the order, or to allow for any order, a &lt;sequence&gt; element is needed.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4BA5A-1453-7AEB-C000-D71205ACE1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7F671-7B7F-3F7E-6FC9-31095E5A6F56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5D3CCB-54C7-A6E6-6D70-6F5A3A8901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998443-2128-87FB-CE43-8A9DCD63E32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preserveOrder</a:t>
            </a:r>
            <a:endParaRPr lang="en-US" dirty="0"/>
          </a:p>
          <a:p>
            <a:pPr lvl="1"/>
            <a:r>
              <a:rPr lang="en-US" dirty="0"/>
              <a:t>Can be “false” to allow child elements to appear in any order. </a:t>
            </a:r>
          </a:p>
          <a:p>
            <a:pPr lvl="1"/>
            <a:r>
              <a:rPr lang="en-US" dirty="0"/>
              <a:t>Can be “true” to enforce order on child elements.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6147D0-3924-B822-AB6F-D0A79B3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FE41A-9EBE-7638-4FA4-744B55A80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first: 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Stand-off</a:t>
            </a:r>
          </a:p>
        </p:txBody>
      </p:sp>
      <p:pic>
        <p:nvPicPr>
          <p:cNvPr id="9" name="Picture 8" descr="Different coloured organisers">
            <a:extLst>
              <a:ext uri="{FF2B5EF4-FFF2-40B4-BE49-F238E27FC236}">
                <a16:creationId xmlns:a16="http://schemas.microsoft.com/office/drawing/2014/main" id="{6A9A7B43-0EB1-D126-D1A9-8D00690FC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185E5-8429-2548-A6A4-AB934F9AF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is a term for TEI-encoded documents that exist outside of the context of your encoded text, but as part of the same project.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documents generally offer additional information, such as personographies, bibliographies, gazetteers, dictionaries, etc.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Because the information catalogued in stand-off is generally applicable to more than one text (e.g., “Rhode Island” might appear as a location in multiple stories), including it in stand-off allows multiple files to connect to the same information, without having to include that information in each text itself.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F5FD7-437D-D25A-167A-229AE061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F6EBB83-C7E5-D7C0-8833-7E0B579D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6C2B-A7E7-CACD-CD50-06E1EF77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F42A-9CD3-56FF-5F51-8E2A88F3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Child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3EA-D728-5074-D69D-72511CCBD6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 attributes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0067D-BAA5-7609-E434-598CE123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@minOccurs: sets the minimum number of occurrences of that child element</a:t>
            </a:r>
          </a:p>
          <a:p>
            <a:r>
              <a:rPr lang="en-US" dirty="0"/>
              <a:t>@</a:t>
            </a:r>
            <a:r>
              <a:rPr lang="en-US" dirty="0" err="1"/>
              <a:t>maxOccurs</a:t>
            </a:r>
            <a:r>
              <a:rPr lang="en-US" dirty="0"/>
              <a:t>: sets the maximum number of </a:t>
            </a:r>
            <a:r>
              <a:rPr lang="en-US" dirty="0" err="1"/>
              <a:t>occurences</a:t>
            </a:r>
            <a:r>
              <a:rPr lang="en-US" dirty="0"/>
              <a:t> of that child element</a:t>
            </a:r>
          </a:p>
          <a:p>
            <a:r>
              <a:rPr lang="en-US" dirty="0"/>
              <a:t>It can limit the number of times a child element can or must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2133-21C3-1C55-6261-63F5F9A2AF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EA7C8E-AD7D-1E13-3CFE-4771BB4639D9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F6107B-063D-78AB-C85C-A2BB9B99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D931C18-F307-5750-D293-6C1F66F9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5C08F3-FB97-1E1C-2BDE-B5CE477D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7382-A21E-2233-5D88-8437E0ED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AF2B5-AD0C-D621-9690-B0EBC5D0E6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&lt;alternate&gt;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9E477-5F3E-563A-E6FF-1384F657C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element requires that only one of a list of child elements can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3130-C984-6A9F-5AA6-69C498106D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3405D0-6B6B-4E8E-44A4-6D7DC869C5BA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 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textNode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885231-B606-F5CA-1388-64877960F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Usage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84B0EF-A364-7FE8-DD16-1765CB8D7BE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In creating a constraint on &lt;</a:t>
            </a:r>
            <a:r>
              <a:rPr lang="en-US" dirty="0" err="1"/>
              <a:t>persName</a:t>
            </a:r>
            <a:r>
              <a:rPr lang="en-US" dirty="0"/>
              <a:t>&gt; where that element could only contain either a &lt;forename&gt; and &lt;surname&gt; element </a:t>
            </a:r>
            <a:r>
              <a:rPr lang="en-US" i="1" dirty="0"/>
              <a:t>or</a:t>
            </a:r>
            <a:r>
              <a:rPr lang="en-US" dirty="0"/>
              <a:t> a text string, I found that I’d made a number of errors in encoding &lt;</a:t>
            </a:r>
            <a:r>
              <a:rPr lang="en-US" dirty="0" err="1"/>
              <a:t>persName</a:t>
            </a:r>
            <a:r>
              <a:rPr lang="en-US" dirty="0"/>
              <a:t>&gt; elements inside each other.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3CB25A4-570D-8C42-E633-2FF331DB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21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733-1CED-C401-C089-6DFACC87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5144FC-6508-3E0D-518F-5F0AA961A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793" y="594360"/>
            <a:ext cx="5276088" cy="59527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&lt;content&gt;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key="sic"/&gt;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corr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orig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key="reg"/&gt;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abbr</a:t>
            </a:r>
            <a:r>
              <a:rPr lang="en-US" dirty="0"/>
              <a:t>"/&gt;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expan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&lt;/alternate&gt;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&lt;/content&gt;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B57A0D6-B750-8EDC-B39A-F11DF999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E1D5BB-1781-8840-90D9-CA2CB345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Attributes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DAC823-CC9A-ED30-6288-26A3502A02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DE3786-CED5-B576-C631-F07B36477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3204973" cy="3273552"/>
          </a:xfrm>
        </p:spPr>
        <p:txBody>
          <a:bodyPr/>
          <a:lstStyle/>
          <a:p>
            <a:r>
              <a:rPr lang="en-US" dirty="0"/>
              <a:t>Contains all documentation and changes for attributes for a given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086156-8775-CB15-E7D5-9A4BB9376C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attDef</a:t>
            </a:r>
            <a:r>
              <a:rPr lang="en-US" dirty="0"/>
              <a:t>&gt;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8D858C-5A42-3E30-5E36-F9189D8828C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70248" y="2551176"/>
            <a:ext cx="7121651" cy="3502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Defines a single attribute.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  <a:p>
            <a:r>
              <a:rPr lang="en-US" dirty="0"/>
              <a:t>Attributes: </a:t>
            </a:r>
          </a:p>
          <a:p>
            <a:pPr lvl="1"/>
            <a:r>
              <a:rPr lang="en-US" dirty="0"/>
              <a:t>@ident = the name of the attribute being modified</a:t>
            </a:r>
          </a:p>
          <a:p>
            <a:pPr lvl="1"/>
            <a:r>
              <a:rPr lang="en-US" dirty="0"/>
              <a:t>@mode = can be “add” (if adding a new attribute) or “change” </a:t>
            </a:r>
          </a:p>
          <a:p>
            <a:pPr lvl="1"/>
            <a:r>
              <a:rPr lang="en-US" dirty="0"/>
              <a:t>@usage = can be “opt” (optional), “rec” (recommended), or “req” (required) </a:t>
            </a:r>
          </a:p>
          <a:p>
            <a:r>
              <a:rPr lang="en-US" dirty="0"/>
              <a:t>Should include </a:t>
            </a:r>
            <a:r>
              <a:rPr lang="en-US" i="1" dirty="0"/>
              <a:t>both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 &lt;</a:t>
            </a:r>
            <a:r>
              <a:rPr lang="en-US" dirty="0" err="1"/>
              <a:t>valList</a:t>
            </a:r>
            <a:r>
              <a:rPr lang="en-US" dirty="0"/>
              <a:t>&gt; with the @type attribute “closed” and @mode attribute “replace” (&lt;</a:t>
            </a:r>
            <a:r>
              <a:rPr lang="en-US" dirty="0" err="1"/>
              <a:t>valList</a:t>
            </a:r>
            <a:r>
              <a:rPr lang="en-US" dirty="0"/>
              <a:t> type=“closed” mode=“replace”&gt;), which contains all possible values for that attribute. </a:t>
            </a:r>
          </a:p>
          <a:p>
            <a:pPr lvl="1"/>
            <a:r>
              <a:rPr lang="en-US" dirty="0"/>
              <a:t>A &lt;datatype&gt; specifying the kind of data that attribute can contain. A &lt;datatype&gt; element with the &lt;</a:t>
            </a:r>
            <a:r>
              <a:rPr lang="en-US" dirty="0" err="1"/>
              <a:t>dataRef</a:t>
            </a:r>
            <a:r>
              <a:rPr lang="en-US" dirty="0"/>
              <a:t> key=“</a:t>
            </a:r>
            <a:r>
              <a:rPr lang="en-US" dirty="0" err="1"/>
              <a:t>data.enumerated</a:t>
            </a:r>
            <a:r>
              <a:rPr lang="en-US" dirty="0"/>
              <a:t>”/&gt; child will require a specific list of attributes to be used. </a:t>
            </a:r>
          </a:p>
          <a:p>
            <a:pPr lvl="2"/>
            <a:r>
              <a:rPr lang="en-US" dirty="0"/>
              <a:t>For more on TEI datatypes, see here: </a:t>
            </a:r>
            <a:r>
              <a:rPr lang="en-US" dirty="0">
                <a:hlinkClick r:id="rId2"/>
              </a:rPr>
              <a:t>https://www.tei-c.org/release/doc/tei-p5-doc/en/html/TD.html#TD-datatypes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336FD-2D32-AB88-0F77-9F46A53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FADA5-5C77-9063-4213-C57434DB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7A91-DC57-F24A-DA3F-197EA92A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0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A243-DC0B-7FB3-869F-EF473AAF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451EF-FAC0-95F3-03B3-AE7E17E33C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valList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97B2-53A2-86B7-FB49-D894D09B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individual &lt;</a:t>
            </a:r>
            <a:r>
              <a:rPr lang="en-US" dirty="0" err="1"/>
              <a:t>valItem</a:t>
            </a:r>
            <a:r>
              <a:rPr lang="en-US" dirty="0"/>
              <a:t>&gt; elements for each valid attribute value. </a:t>
            </a:r>
          </a:p>
          <a:p>
            <a:r>
              <a:rPr lang="en-US" dirty="0"/>
              <a:t>Can be configured as &lt;</a:t>
            </a:r>
            <a:r>
              <a:rPr lang="en-US" dirty="0" err="1"/>
              <a:t>valItem</a:t>
            </a:r>
            <a:r>
              <a:rPr lang="en-US" dirty="0"/>
              <a:t> ident=“[VALUE_NAME]”/&gt; </a:t>
            </a:r>
            <a:r>
              <a:rPr lang="en-US" i="1" dirty="0"/>
              <a:t>or</a:t>
            </a:r>
            <a:r>
              <a:rPr lang="en-US" dirty="0"/>
              <a:t> can contain &lt;gloss&gt; element to define the value and a &lt;desc&gt; element to explain the usage of that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5657C-29E2-3D5A-0849-E12805E890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BAAF8-F2A1-94BA-ABA8-C7044126EC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2551176"/>
            <a:ext cx="5398008" cy="3538728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"type"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usage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"req"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dataRef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teidata.enumerated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type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"closed"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"replace"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Character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fictional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"hist"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Historical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nonfictional person referenced within the text, but not a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0D9B1-FB13-CFE6-C58D-B8E948B0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14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Title 9">
            <a:extLst>
              <a:ext uri="{FF2B5EF4-FFF2-40B4-BE49-F238E27FC236}">
                <a16:creationId xmlns:a16="http://schemas.microsoft.com/office/drawing/2014/main" id="{A6D4D8EF-D62D-D1DD-A76E-50BFE1A6C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HTML and CSS</a:t>
            </a:r>
          </a:p>
        </p:txBody>
      </p:sp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59FB7278-1FC5-A293-5D47-C4CB24A83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3" r="15464" b="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3AD7E-4AD8-2294-05F6-A79907B5D2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25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49127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36192-D8B0-053C-1988-94B67D84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ECD456-2597-6FB6-9942-64C967FD7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88BA089-A338-A968-9FF0-72A3128C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to describe the structure of websites. </a:t>
            </a:r>
          </a:p>
          <a:p>
            <a:r>
              <a:rPr lang="en-US" dirty="0"/>
              <a:t>Similar in structure to XML</a:t>
            </a:r>
          </a:p>
          <a:p>
            <a:r>
              <a:rPr lang="en-US" dirty="0"/>
              <a:t>Uses a very specific vocabulary/schema, much like TEI.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DEA91B-55B4-BC7B-52D7-84FCF8E7BE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C9113F-0D60-E8E0-35DF-46B87F30576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Determines the visual appearance of HTML documents. </a:t>
            </a:r>
          </a:p>
          <a:p>
            <a:r>
              <a:rPr lang="en-US" dirty="0"/>
              <a:t>Describes HTML on an element-by-element basis. </a:t>
            </a:r>
          </a:p>
          <a:p>
            <a:r>
              <a:rPr lang="en-US" dirty="0"/>
              <a:t>References HTML attributes (or classes and ids) to target specific instances of elements.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584F-A25A-4B78-F51B-AF9756B6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407184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90A0-7FE6-89C6-AF84-F62934CB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6059B-882F-3B57-833F-2937A61EAA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19A3-777A-700F-98B5-798B6DE2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Metadata about the webpage. </a:t>
            </a:r>
          </a:p>
          <a:p>
            <a:r>
              <a:rPr lang="en-US" dirty="0"/>
              <a:t>Not displayed in the browser (generally)</a:t>
            </a:r>
          </a:p>
          <a:p>
            <a:r>
              <a:rPr lang="en-US" dirty="0"/>
              <a:t>Requires a &lt;title&gt; element, which provides the title used in the browser’s toolbar and in search engine results.</a:t>
            </a:r>
          </a:p>
          <a:p>
            <a:r>
              <a:rPr lang="en-US" dirty="0"/>
              <a:t>Uses a &lt;link&gt; element to connect to a stylesheet. </a:t>
            </a:r>
          </a:p>
          <a:p>
            <a:r>
              <a:rPr lang="en-US" dirty="0"/>
              <a:t>Uses &lt;meta&gt; elements to define character sets, provide keywords and a page description, and set the viewport size (important for mobile devices).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5B442-7F93-B64E-F861-95F358F158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D0E2F4"/>
                </a:solidFill>
              </a:rPr>
              <a:t>&lt;!DOCTYPE html&gt;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5FC8FD"/>
                </a:solidFill>
              </a:rPr>
              <a:t>&lt;html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xmlns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"http://www.w3.org/1999/xhtml"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&lt;head&gt;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&lt;title&gt;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&lt;/title&gt;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&lt;link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rel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"stylesheet"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"weird.css"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charset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"UTF-8"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name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"viewport"</a:t>
            </a:r>
            <a:r>
              <a:rPr lang="en-US" dirty="0">
                <a:solidFill>
                  <a:srgbClr val="FF8D54"/>
                </a:solidFill>
              </a:rPr>
              <a:t> content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"width=device-width"</a:t>
            </a:r>
            <a:r>
              <a:rPr lang="en-US" dirty="0">
                <a:solidFill>
                  <a:srgbClr val="FF8D54"/>
                </a:solidFill>
              </a:rPr>
              <a:t> initial-scale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"1.0"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&lt;/head&gt;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AFAE2-161A-7761-4292-D1FC5C5B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29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AD7-675B-BF7C-1392-4C1D427F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76FCF-F516-8E82-F661-8CEF68A70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&lt;body&gt;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FD1E-C54E-F8D4-B934-A4FC993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877824"/>
          </a:xfrm>
        </p:spPr>
        <p:txBody>
          <a:bodyPr/>
          <a:lstStyle/>
          <a:p>
            <a:r>
              <a:rPr lang="en-US" dirty="0"/>
              <a:t>Contains the content of the document/website. </a:t>
            </a:r>
          </a:p>
          <a:p>
            <a:r>
              <a:rPr lang="en-US" dirty="0"/>
              <a:t>Can only appear once.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E597-903D-0CFA-A86B-5FF09FC1C9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&lt;body&gt;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Purpose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People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Technical Description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Available Texts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Chambers, Robert W.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Lovecraft, H. P.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&lt;/body&gt;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C726B-1C4F-5DA8-337B-A91120F0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28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0A70A6-28BF-5BB0-1081-4637FA022293}"/>
              </a:ext>
            </a:extLst>
          </p:cNvPr>
          <p:cNvSpPr txBox="1">
            <a:spLocks/>
          </p:cNvSpPr>
          <p:nvPr/>
        </p:nvSpPr>
        <p:spPr>
          <a:xfrm>
            <a:off x="715383" y="345003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 &lt;h2&gt; &lt;h3&gt; &lt;h4&gt; &lt;h5&gt; &lt;h6&gt;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5B9CC6-D38B-07F9-5D13-9A5EF8B59D60}"/>
              </a:ext>
            </a:extLst>
          </p:cNvPr>
          <p:cNvSpPr txBox="1">
            <a:spLocks/>
          </p:cNvSpPr>
          <p:nvPr/>
        </p:nvSpPr>
        <p:spPr>
          <a:xfrm>
            <a:off x="800099" y="3997835"/>
            <a:ext cx="5094673" cy="170917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Header elements. </a:t>
            </a:r>
          </a:p>
          <a:p>
            <a:r>
              <a:rPr lang="en-US" dirty="0"/>
              <a:t>Should be used in order from &lt;h1&gt; to &lt;h6&gt;. This is for accessibility purposes. Style header tags in CSS.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FE1B9F9-C665-702B-649E-4DC25B73E912}"/>
              </a:ext>
            </a:extLst>
          </p:cNvPr>
          <p:cNvSpPr txBox="1">
            <a:spLocks/>
          </p:cNvSpPr>
          <p:nvPr/>
        </p:nvSpPr>
        <p:spPr>
          <a:xfrm>
            <a:off x="700087" y="5605700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Note:</a:t>
            </a:r>
            <a:r>
              <a:rPr lang="en-US" dirty="0"/>
              <a:t> Processors generally read HTML top to bottom.  </a:t>
            </a:r>
          </a:p>
        </p:txBody>
      </p:sp>
    </p:spTree>
    <p:extLst>
      <p:ext uri="{BB962C8B-B14F-4D97-AF65-F5344CB8AC3E}">
        <p14:creationId xmlns:p14="http://schemas.microsoft.com/office/powerpoint/2010/main" val="160478295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F585-B192-DDE5-2A65-701AAA54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CE0E-34BC-AD00-D2B9-77A8A7787A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&lt;p&gt;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6951F-95C6-7C39-6457-CE78036C0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670140"/>
          </a:xfrm>
        </p:spPr>
        <p:txBody>
          <a:bodyPr/>
          <a:lstStyle/>
          <a:p>
            <a:r>
              <a:rPr lang="en-US" dirty="0"/>
              <a:t>Defines paragraphs.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CDCC1-E2E2-F5D1-7BDB-DB795DB023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72050" y="761796"/>
            <a:ext cx="6419850" cy="5429454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About the Project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provides richly-encoded editions of Weird Fiction stories in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public domain for academic study. It was also constructed as a learning corpus for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study of XML encoding practices and tools as part of the Programming4Humanists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course at Texas </a:t>
            </a:r>
            <a:r>
              <a:rPr lang="en-US" sz="1300" dirty="0" err="1">
                <a:solidFill>
                  <a:srgbClr val="E5E5E5"/>
                </a:solidFill>
              </a:rPr>
              <a:t>A</a:t>
            </a:r>
            <a:r>
              <a:rPr lang="en-US" sz="1300" dirty="0" err="1">
                <a:solidFill>
                  <a:srgbClr val="C1C100"/>
                </a:solidFill>
              </a:rPr>
              <a:t>&amp;amp;</a:t>
            </a:r>
            <a:r>
              <a:rPr lang="en-US" sz="1300" dirty="0" err="1">
                <a:solidFill>
                  <a:srgbClr val="E5E5E5"/>
                </a:solidFill>
              </a:rPr>
              <a:t>M</a:t>
            </a:r>
            <a:r>
              <a:rPr lang="en-US" sz="1300" dirty="0">
                <a:solidFill>
                  <a:srgbClr val="E5E5E5"/>
                </a:solidFill>
              </a:rPr>
              <a:t> University.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Purpose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started as an exercise in XML encoding, including demonstrating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X-Path, XSLT, and XQuery.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People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is developed by Lauren Liebe.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suggestions of students in the Spring 2023 P4H course guided development of this project.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Technical Description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Lorem ipsum dolor sit </a:t>
            </a:r>
            <a:r>
              <a:rPr lang="en-US" sz="1300" dirty="0" err="1">
                <a:solidFill>
                  <a:srgbClr val="E5E5E5"/>
                </a:solidFill>
              </a:rPr>
              <a:t>amet</a:t>
            </a:r>
            <a:r>
              <a:rPr lang="en-US" sz="1300" dirty="0">
                <a:solidFill>
                  <a:srgbClr val="E5E5E5"/>
                </a:solidFill>
              </a:rPr>
              <a:t>, </a:t>
            </a:r>
            <a:r>
              <a:rPr lang="en-US" sz="1300" dirty="0" err="1">
                <a:solidFill>
                  <a:srgbClr val="E5E5E5"/>
                </a:solidFill>
              </a:rPr>
              <a:t>consectetur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elit</a:t>
            </a:r>
            <a:r>
              <a:rPr lang="en-US" sz="1300" dirty="0">
                <a:solidFill>
                  <a:srgbClr val="E5E5E5"/>
                </a:solidFill>
              </a:rPr>
              <a:t>, sed do </a:t>
            </a:r>
            <a:r>
              <a:rPr lang="en-US" sz="1300" dirty="0" err="1">
                <a:solidFill>
                  <a:srgbClr val="E5E5E5"/>
                </a:solidFill>
              </a:rPr>
              <a:t>eiusmod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incididunt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ut</a:t>
            </a:r>
            <a:r>
              <a:rPr lang="en-US" sz="1300" dirty="0">
                <a:solidFill>
                  <a:srgbClr val="E5E5E5"/>
                </a:solidFill>
              </a:rPr>
              <a:t> labore et dolore magna </a:t>
            </a:r>
            <a:r>
              <a:rPr lang="en-US" sz="1300" dirty="0" err="1">
                <a:solidFill>
                  <a:srgbClr val="E5E5E5"/>
                </a:solidFill>
              </a:rPr>
              <a:t>aliqua</a:t>
            </a:r>
            <a:r>
              <a:rPr lang="en-US" sz="1300" dirty="0">
                <a:solidFill>
                  <a:srgbClr val="E5E5E5"/>
                </a:solidFill>
              </a:rPr>
              <a:t>. Massa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nec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feugiat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pretium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fusce</a:t>
            </a:r>
            <a:r>
              <a:rPr lang="en-US" sz="1300" dirty="0">
                <a:solidFill>
                  <a:srgbClr val="E5E5E5"/>
                </a:solidFill>
              </a:rPr>
              <a:t> id </a:t>
            </a:r>
            <a:r>
              <a:rPr lang="en-US" sz="1300" dirty="0" err="1">
                <a:solidFill>
                  <a:srgbClr val="E5E5E5"/>
                </a:solidFill>
              </a:rPr>
              <a:t>velit</a:t>
            </a:r>
            <a:r>
              <a:rPr lang="en-US" sz="1300" dirty="0">
                <a:solidFill>
                  <a:srgbClr val="E5E5E5"/>
                </a:solidFill>
              </a:rPr>
              <a:t>.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Tortor</a:t>
            </a:r>
            <a:r>
              <a:rPr lang="en-US" sz="1300" dirty="0">
                <a:solidFill>
                  <a:srgbClr val="E5E5E5"/>
                </a:solidFill>
              </a:rPr>
              <a:t> at </a:t>
            </a:r>
            <a:r>
              <a:rPr lang="en-US" sz="1300" dirty="0" err="1">
                <a:solidFill>
                  <a:srgbClr val="E5E5E5"/>
                </a:solidFill>
              </a:rPr>
              <a:t>risus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viverra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at in. </a:t>
            </a:r>
            <a:r>
              <a:rPr lang="en-US" sz="1300" dirty="0" err="1">
                <a:solidFill>
                  <a:srgbClr val="E5E5E5"/>
                </a:solidFill>
              </a:rPr>
              <a:t>Sagittis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mattis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urna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neque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 err="1">
                <a:solidFill>
                  <a:srgbClr val="E5E5E5"/>
                </a:solidFill>
              </a:rPr>
              <a:t>Malesuada</a:t>
            </a:r>
            <a:r>
              <a:rPr lang="en-US" sz="1300" dirty="0">
                <a:solidFill>
                  <a:srgbClr val="E5E5E5"/>
                </a:solidFill>
              </a:rPr>
              <a:t> fames ac </a:t>
            </a:r>
            <a:r>
              <a:rPr lang="en-US" sz="1300" dirty="0" err="1">
                <a:solidFill>
                  <a:srgbClr val="E5E5E5"/>
                </a:solidFill>
              </a:rPr>
              <a:t>turpis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egestas</a:t>
            </a:r>
            <a:r>
              <a:rPr lang="en-US" sz="1300" dirty="0">
                <a:solidFill>
                  <a:srgbClr val="E5E5E5"/>
                </a:solidFill>
              </a:rPr>
              <a:t> integer </a:t>
            </a:r>
            <a:r>
              <a:rPr lang="en-US" sz="1300" dirty="0" err="1">
                <a:solidFill>
                  <a:srgbClr val="E5E5E5"/>
                </a:solidFill>
              </a:rPr>
              <a:t>eget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aliquet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Available Texts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Chambers, Robert W.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"The King in Yellow"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Lovecraft, H. P.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&lt;p&gt;&lt;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</a:t>
            </a:r>
            <a:r>
              <a:rPr lang="en-US" sz="1300" dirty="0">
                <a:solidFill>
                  <a:srgbClr val="E5E5E5"/>
                </a:solidFill>
              </a:rPr>
              <a:t>The Call of Cthulhu</a:t>
            </a:r>
            <a:r>
              <a:rPr lang="en-US" sz="1300" dirty="0">
                <a:solidFill>
                  <a:srgbClr val="5FC8FD"/>
                </a:solidFill>
              </a:rPr>
              <a:t>&lt;/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&gt;&lt;/p&gt;</a:t>
            </a:r>
            <a:endParaRPr lang="en-US" sz="13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BF03E-2BDC-603A-BEFC-E5D91668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29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EE8AF53-05FF-50FB-100F-45E9452C1FAD}"/>
              </a:ext>
            </a:extLst>
          </p:cNvPr>
          <p:cNvSpPr txBox="1">
            <a:spLocks/>
          </p:cNvSpPr>
          <p:nvPr/>
        </p:nvSpPr>
        <p:spPr>
          <a:xfrm>
            <a:off x="800099" y="295130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FC0EF63-CF1B-A83F-4F5C-5996873A159F}"/>
              </a:ext>
            </a:extLst>
          </p:cNvPr>
          <p:cNvSpPr txBox="1">
            <a:spLocks/>
          </p:cNvSpPr>
          <p:nvPr/>
        </p:nvSpPr>
        <p:spPr>
          <a:xfrm>
            <a:off x="800099" y="3615268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Provides a line break.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11F513-36BE-460D-DEC9-55524A69BA8D}"/>
              </a:ext>
            </a:extLst>
          </p:cNvPr>
          <p:cNvSpPr txBox="1">
            <a:spLocks/>
          </p:cNvSpPr>
          <p:nvPr/>
        </p:nvSpPr>
        <p:spPr>
          <a:xfrm>
            <a:off x="800099" y="408441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2991629-6B4D-3B51-0D12-C78DE9DFDBB9}"/>
              </a:ext>
            </a:extLst>
          </p:cNvPr>
          <p:cNvSpPr txBox="1">
            <a:spLocks/>
          </p:cNvSpPr>
          <p:nvPr/>
        </p:nvSpPr>
        <p:spPr>
          <a:xfrm>
            <a:off x="800099" y="4650739"/>
            <a:ext cx="4539728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a point of emphasis. Usually formatted as italics. </a:t>
            </a:r>
          </a:p>
        </p:txBody>
      </p:sp>
    </p:spTree>
    <p:extLst>
      <p:ext uri="{BB962C8B-B14F-4D97-AF65-F5344CB8AC3E}">
        <p14:creationId xmlns:p14="http://schemas.microsoft.com/office/powerpoint/2010/main" val="311265636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36F0CA-3BFB-FEE1-25FB-3A8FE7C54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Weird Stand-off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70A69-855B-6A0A-23FD-19B120DF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this class, we’ll be using the file “</a:t>
            </a:r>
            <a:r>
              <a:rPr lang="en-US" dirty="0" err="1"/>
              <a:t>WeirdStandoff.xml</a:t>
            </a:r>
            <a:r>
              <a:rPr lang="en-US" dirty="0"/>
              <a:t>” as our stand-off file.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file will include two </a:t>
            </a:r>
            <a:r>
              <a:rPr lang="en-US" dirty="0" err="1"/>
              <a:t>personographies</a:t>
            </a:r>
            <a:r>
              <a:rPr lang="en-US" dirty="0"/>
              <a:t> (one for characters, one for historical figures), several lists of places (divided by the “type” attributes in the texts), a list of creatures, and a list of referenced works (stories, books, art, etc.)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a larger project, we might have individual stand-off files for each of these lists.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F83E19-79BD-6E27-C99F-ED1BE78C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3" r="33294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33B1-2563-F918-86A9-A45171F78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259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27F-713A-E767-FCD6-BF3A38CB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1815-8221-A5B9-CA87-BBF238B3E8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&lt;div&gt;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D840E-B7A9-6B77-C2F0-534220C7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9859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discrete segments of html code, usually for styling purposes. </a:t>
            </a:r>
          </a:p>
          <a:p>
            <a:pPr lvl="1"/>
            <a:r>
              <a:rPr lang="en-US" dirty="0"/>
              <a:t>For the Weird Corpus homepage, I’ve divided it into two sections: one for the “about” information, and one for the “texts”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5541E-4606-FD82-3468-CBD5A19C70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19800" y="909638"/>
            <a:ext cx="5762625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&lt;div&gt;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&lt;p&gt;</a:t>
            </a:r>
            <a:r>
              <a:rPr lang="en-US" dirty="0">
                <a:solidFill>
                  <a:srgbClr val="E5E5E5"/>
                </a:solidFill>
              </a:rPr>
              <a:t>The Weird Fiction Archive provides richly-encoded editions of Weird Fiction stories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in the public domain for academic study. It was also constructed as a learning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corpus for the study of XML encoding practices and tools as part of the </a:t>
            </a:r>
            <a:r>
              <a:rPr lang="en-US" dirty="0">
                <a:solidFill>
                  <a:srgbClr val="5FC8FD"/>
                </a:solidFill>
              </a:rPr>
              <a:t>&lt;a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"http://programming4humanists.tamu.edu/"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rgbClr val="E5E5E5"/>
                </a:solidFill>
              </a:rPr>
              <a:t>Programming4Humanists</a:t>
            </a:r>
            <a:r>
              <a:rPr lang="en-US" dirty="0">
                <a:solidFill>
                  <a:srgbClr val="5FC8FD"/>
                </a:solidFill>
              </a:rPr>
              <a:t>&lt;/a&gt;</a:t>
            </a:r>
            <a:r>
              <a:rPr lang="en-US" dirty="0">
                <a:solidFill>
                  <a:srgbClr val="E5E5E5"/>
                </a:solidFill>
              </a:rPr>
              <a:t> course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at Texas </a:t>
            </a:r>
            <a:r>
              <a:rPr lang="en-US" dirty="0" err="1">
                <a:solidFill>
                  <a:srgbClr val="E5E5E5"/>
                </a:solidFill>
              </a:rPr>
              <a:t>A</a:t>
            </a:r>
            <a:r>
              <a:rPr lang="en-US" dirty="0" err="1">
                <a:solidFill>
                  <a:srgbClr val="C1C100"/>
                </a:solidFill>
              </a:rPr>
              <a:t>&amp;amp;</a:t>
            </a:r>
            <a:r>
              <a:rPr lang="en-US" dirty="0" err="1">
                <a:solidFill>
                  <a:srgbClr val="E5E5E5"/>
                </a:solidFill>
              </a:rPr>
              <a:t>M</a:t>
            </a:r>
            <a:r>
              <a:rPr lang="en-US" dirty="0">
                <a:solidFill>
                  <a:srgbClr val="E5E5E5"/>
                </a:solidFill>
              </a:rPr>
              <a:t> University.</a:t>
            </a:r>
            <a:r>
              <a:rPr lang="en-US" dirty="0">
                <a:solidFill>
                  <a:srgbClr val="5FC8FD"/>
                </a:solidFill>
              </a:rPr>
              <a:t>&lt;/p&gt;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br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0094B-5F78-2EE0-1A94-4EE10A27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30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E1F9-DF73-5E72-18C2-02B8E8CCFB44}"/>
              </a:ext>
            </a:extLst>
          </p:cNvPr>
          <p:cNvSpPr txBox="1">
            <a:spLocks/>
          </p:cNvSpPr>
          <p:nvPr/>
        </p:nvSpPr>
        <p:spPr>
          <a:xfrm>
            <a:off x="800099" y="429481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&lt;a&gt;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12DE6F-42E8-ADCD-4BEF-E2E37AFDF0B3}"/>
              </a:ext>
            </a:extLst>
          </p:cNvPr>
          <p:cNvSpPr txBox="1">
            <a:spLocks/>
          </p:cNvSpPr>
          <p:nvPr/>
        </p:nvSpPr>
        <p:spPr>
          <a:xfrm>
            <a:off x="800099" y="4821582"/>
            <a:ext cx="5094673" cy="14592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Anchors links to external sites or internal links on the same page. </a:t>
            </a:r>
          </a:p>
          <a:p>
            <a:r>
              <a:rPr lang="en-US" dirty="0"/>
              <a:t>Usually contains an “</a:t>
            </a:r>
            <a:r>
              <a:rPr lang="en-US" dirty="0" err="1"/>
              <a:t>href</a:t>
            </a:r>
            <a:r>
              <a:rPr lang="en-US" dirty="0"/>
              <a:t>” attribute with the link. </a:t>
            </a:r>
          </a:p>
        </p:txBody>
      </p:sp>
    </p:spTree>
    <p:extLst>
      <p:ext uri="{BB962C8B-B14F-4D97-AF65-F5344CB8AC3E}">
        <p14:creationId xmlns:p14="http://schemas.microsoft.com/office/powerpoint/2010/main" val="867954803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BDD5-7C70-B610-16BA-AE8EAE79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29B1D-7075-868B-C06F-C2703340DF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&lt;header&gt;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0FBB2-AC13-62DB-EEAD-0A960768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373124"/>
          </a:xfrm>
        </p:spPr>
        <p:txBody>
          <a:bodyPr/>
          <a:lstStyle/>
          <a:p>
            <a:r>
              <a:rPr lang="en-US" dirty="0"/>
              <a:t>Not to be confused with &lt;head&gt;</a:t>
            </a:r>
          </a:p>
          <a:p>
            <a:r>
              <a:rPr lang="en-US" dirty="0"/>
              <a:t>&lt;header&gt; contains items that appear at the top of the page, like a project logo, a navigation bar, etc.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23C0-D765-22A6-815F-0C289231FAF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047750"/>
            <a:ext cx="5094673" cy="477697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&lt;header&gt;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FF8D54"/>
                </a:solidFill>
              </a:rPr>
              <a:t> class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"nav"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About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Texts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&lt;li&gt;</a:t>
            </a:r>
            <a:r>
              <a:rPr lang="en-US" dirty="0">
                <a:solidFill>
                  <a:srgbClr val="E5E5E5"/>
                </a:solidFill>
              </a:rPr>
              <a:t>Contact</a:t>
            </a:r>
            <a:r>
              <a:rPr lang="en-US" dirty="0">
                <a:solidFill>
                  <a:srgbClr val="5FC8FD"/>
                </a:solidFill>
              </a:rPr>
              <a:t>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&lt;/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&lt;/header&gt;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8AE71-E068-2EBE-B93B-3B00A02F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31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B136063-81EB-7A4F-9158-BC883C4B0026}"/>
              </a:ext>
            </a:extLst>
          </p:cNvPr>
          <p:cNvSpPr txBox="1">
            <a:spLocks/>
          </p:cNvSpPr>
          <p:nvPr/>
        </p:nvSpPr>
        <p:spPr>
          <a:xfrm>
            <a:off x="800099" y="388849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&gt;, &lt;</a:t>
            </a:r>
            <a:r>
              <a:rPr lang="en-US" dirty="0" err="1"/>
              <a:t>ol</a:t>
            </a:r>
            <a:r>
              <a:rPr lang="en-US" dirty="0"/>
              <a:t>&gt;, &amp; &lt;li&gt;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F3364E1-4F98-649C-A6DC-7EFC0B6171B0}"/>
              </a:ext>
            </a:extLst>
          </p:cNvPr>
          <p:cNvSpPr txBox="1">
            <a:spLocks/>
          </p:cNvSpPr>
          <p:nvPr/>
        </p:nvSpPr>
        <p:spPr>
          <a:xfrm>
            <a:off x="715383" y="4327859"/>
            <a:ext cx="5094673" cy="17395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creates an unordered list (represented by bullet points by default) </a:t>
            </a:r>
          </a:p>
          <a:p>
            <a:r>
              <a:rPr lang="en-US" dirty="0"/>
              <a:t>&lt;</a:t>
            </a:r>
            <a:r>
              <a:rPr lang="en-US" dirty="0" err="1"/>
              <a:t>ol</a:t>
            </a:r>
            <a:r>
              <a:rPr lang="en-US" dirty="0"/>
              <a:t>&gt; creates an ordered list (represented by numbers by default) </a:t>
            </a:r>
          </a:p>
          <a:p>
            <a:r>
              <a:rPr lang="en-US" dirty="0"/>
              <a:t>&lt;li&gt; establishes each line item in a list.</a:t>
            </a:r>
          </a:p>
        </p:txBody>
      </p:sp>
    </p:spTree>
    <p:extLst>
      <p:ext uri="{BB962C8B-B14F-4D97-AF65-F5344CB8AC3E}">
        <p14:creationId xmlns:p14="http://schemas.microsoft.com/office/powerpoint/2010/main" val="39915958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69DE80-64F9-56E0-B557-9B55D0A0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Learn ODD &amp; Schematron?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D549-CFC4-1896-D7F4-A8DC7338C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ODD and </a:t>
            </a:r>
            <a:r>
              <a:rPr lang="en-US"/>
              <a:t>Schematron</a:t>
            </a:r>
            <a:r>
              <a:rPr lang="en-US" dirty="0"/>
              <a:t> allow for constraints to be placed on TEI files through constructing a schema.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can define the vocabulary your project uses, formalize the grammar of your XML, and create taxonomies of data.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also allows you to enforce the rules you have created for your project. </a:t>
            </a: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8BA354F-B3D6-233B-126F-B48F9DA0C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4" r="19435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713A6C-7332-A814-447C-F92F605C3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8BF02-E985-6F06-A7C5-C08596D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6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Vocabulary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b="1" dirty="0"/>
              <a:t>Schema</a:t>
            </a:r>
            <a:r>
              <a:rPr lang="en-US" dirty="0"/>
              <a:t>: a set of rules governing what makes a document valid. </a:t>
            </a:r>
          </a:p>
          <a:p>
            <a:r>
              <a:rPr lang="en-US" b="1" dirty="0"/>
              <a:t>	</a:t>
            </a:r>
            <a:r>
              <a:rPr lang="en-US" dirty="0"/>
              <a:t>Technically, TEI is a schema. We will be learning 	to customize the TEI schema for our own projects.</a:t>
            </a:r>
          </a:p>
          <a:p>
            <a:r>
              <a:rPr lang="en-US" b="1" dirty="0"/>
              <a:t>ODD</a:t>
            </a:r>
            <a:r>
              <a:rPr lang="en-US" dirty="0"/>
              <a:t>: One Document Does it all: A TEI XML format for expressing schema fragments and documentation for XML documents. </a:t>
            </a:r>
          </a:p>
          <a:p>
            <a:r>
              <a:rPr lang="en-US" dirty="0"/>
              <a:t>	An ODD will generate a </a:t>
            </a:r>
            <a:r>
              <a:rPr lang="en-US" dirty="0" err="1"/>
              <a:t>RelaxNG</a:t>
            </a:r>
            <a:r>
              <a:rPr lang="en-US" dirty="0"/>
              <a:t> file that places 	constraints on TEI files.</a:t>
            </a:r>
          </a:p>
          <a:p>
            <a:r>
              <a:rPr lang="en-US" b="1" dirty="0" err="1"/>
              <a:t>Schematron</a:t>
            </a:r>
            <a:r>
              <a:rPr lang="en-US" dirty="0"/>
              <a:t>:  Allows us to create rules that function only in specific contexts.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 descr="A picture containing indoor, toy, decorated&#10;&#10;Description automatically generated">
            <a:extLst>
              <a:ext uri="{FF2B5EF4-FFF2-40B4-BE49-F238E27FC236}">
                <a16:creationId xmlns:a16="http://schemas.microsoft.com/office/drawing/2014/main" id="{BEC1CD57-0F01-05C8-B2B8-A939DF31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"/>
            <a:ext cx="456954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Reading the </a:t>
            </a:r>
            <a:br>
              <a:rPr lang="en-US" dirty="0"/>
            </a:br>
            <a:r>
              <a:rPr lang="en-US" dirty="0"/>
              <a:t>TEI Guidelines</a:t>
            </a:r>
          </a:p>
        </p:txBody>
      </p:sp>
      <p:pic>
        <p:nvPicPr>
          <p:cNvPr id="13" name="Picture Placeholder 12" descr="Paperback and hardbound books in a white bookshelf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810BCA-0AB7-CE9C-F848-8B726618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DB08BC-AEA0-5D10-CAB5-64B845CDBF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Each element in the TEI belongs to a single module. </a:t>
            </a:r>
          </a:p>
          <a:p>
            <a:r>
              <a:rPr lang="en-US" dirty="0"/>
              <a:t>These modules are the initial starting point for schema development. </a:t>
            </a:r>
          </a:p>
          <a:p>
            <a:r>
              <a:rPr lang="en-US" dirty="0"/>
              <a:t>Elements by module: </a:t>
            </a:r>
            <a:r>
              <a:rPr lang="en-US" dirty="0">
                <a:hlinkClick r:id="rId2"/>
              </a:rPr>
              <a:t>https://tei-c.org/release/doc/tei-p5-doc/en/html/REF-ELEMENTS.html#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6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9C63-B753-B83B-1CFE-F11984D3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TEI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8EAC-352C-7933-7411-0C7561F777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&lt;p&gt;</a:t>
            </a:r>
            <a:endParaRPr lang="en-US" dirty="0"/>
          </a:p>
          <a:p>
            <a:r>
              <a:rPr lang="en-US" dirty="0">
                <a:hlinkClick r:id="rId3"/>
              </a:rPr>
              <a:t>&lt;lang&gt;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82C21-D853-9047-AC2B-EBF0E0D1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8C91-A014-7D40-B2B0-BA7BE6C5B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</a:t>
            </a:r>
          </a:p>
        </p:txBody>
      </p:sp>
      <p:pic>
        <p:nvPicPr>
          <p:cNvPr id="6" name="Picture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0F3CE46D-C112-BBE9-D2C0-52234805AB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732" b="97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93329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2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3358</TotalTime>
  <Words>3312</Words>
  <Application>Microsoft Office PowerPoint</Application>
  <PresentationFormat>Widescreen</PresentationFormat>
  <Paragraphs>261</Paragraphs>
  <Slides>31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7" baseType="lpstr">
      <vt:lpstr>Arial</vt:lpstr>
      <vt:lpstr>Calibri</vt:lpstr>
      <vt:lpstr>Calisto MT</vt:lpstr>
      <vt:lpstr>Helvetica</vt:lpstr>
      <vt:lpstr>Univers Condensed</vt:lpstr>
      <vt:lpstr>ChronicleVTI</vt:lpstr>
      <vt:lpstr>Stand-off,  ODD,  and HTML/CSS</vt:lpstr>
      <vt:lpstr>But first:  Stand-off</vt:lpstr>
      <vt:lpstr>Weird Stand-off</vt:lpstr>
      <vt:lpstr>Why Learn ODD &amp; Schematron?</vt:lpstr>
      <vt:lpstr>Vocabulary</vt:lpstr>
      <vt:lpstr>Reading the  TEI Guidelines</vt:lpstr>
      <vt:lpstr>TEI Structure</vt:lpstr>
      <vt:lpstr>Reading a TEI Page</vt:lpstr>
      <vt:lpstr>ODD</vt:lpstr>
      <vt:lpstr>Getting Started</vt:lpstr>
      <vt:lpstr>Reading the Default Schema</vt:lpstr>
      <vt:lpstr>Module Ref</vt:lpstr>
      <vt:lpstr>Applying the Schema</vt:lpstr>
      <vt:lpstr>Adding Modules to the Weird Corpus</vt:lpstr>
      <vt:lpstr>Including and Excluding Elements</vt:lpstr>
      <vt:lpstr>Identifying and Modifying Elements</vt:lpstr>
      <vt:lpstr>Customizing Element Content</vt:lpstr>
      <vt:lpstr>Adding Content</vt:lpstr>
      <vt:lpstr>Sequence</vt:lpstr>
      <vt:lpstr>Modifying Child Elements</vt:lpstr>
      <vt:lpstr>Constraining Options</vt:lpstr>
      <vt:lpstr>Another Example</vt:lpstr>
      <vt:lpstr>Customizing Attributes</vt:lpstr>
      <vt:lpstr>Attribute Value List</vt:lpstr>
      <vt:lpstr>HTML and CSS</vt:lpstr>
      <vt:lpstr>Comparison</vt:lpstr>
      <vt:lpstr>HTML</vt:lpstr>
      <vt:lpstr>HTML</vt:lpstr>
      <vt:lpstr>HTML</vt:lpstr>
      <vt:lpstr>HTML</vt:lpstr>
      <vt:lpstr>HTML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Development: ODD and Schematron</dc:title>
  <dc:creator>Liebe, Lauren E</dc:creator>
  <cp:lastModifiedBy>Lauren</cp:lastModifiedBy>
  <cp:revision>5</cp:revision>
  <dcterms:created xsi:type="dcterms:W3CDTF">2023-03-07T17:57:49Z</dcterms:created>
  <dcterms:modified xsi:type="dcterms:W3CDTF">2023-03-10T06:23:10Z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